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3"/>
  </p:notesMasterIdLst>
  <p:sldIdLst>
    <p:sldId id="2196" r:id="rId2"/>
  </p:sldIdLst>
  <p:sldSz cx="43200638" cy="242998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5" autoAdjust="0"/>
    <p:restoredTop sz="92887" autoAdjust="0"/>
  </p:normalViewPr>
  <p:slideViewPr>
    <p:cSldViewPr snapToGrid="0">
      <p:cViewPr>
        <p:scale>
          <a:sx n="28" d="100"/>
          <a:sy n="28" d="100"/>
        </p:scale>
        <p:origin x="23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1.png>
</file>

<file path=ppt/media/image13.png>
</file>

<file path=ppt/media/image15.png>
</file>

<file path=ppt/media/image18.png>
</file>

<file path=ppt/media/image2.jpe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360B4-93B9-4D23-8662-DC917B842071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351D28-599C-496F-9874-7550289130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022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239994" rtl="0" eaLnBrk="1" latinLnBrk="0" hangingPunct="1">
      <a:defRPr sz="4252" kern="1200">
        <a:solidFill>
          <a:schemeClr val="tx1"/>
        </a:solidFill>
        <a:latin typeface="+mn-lt"/>
        <a:ea typeface="+mn-ea"/>
        <a:cs typeface="+mn-cs"/>
      </a:defRPr>
    </a:lvl1pPr>
    <a:lvl2pPr marL="1619997" algn="l" defTabSz="3239994" rtl="0" eaLnBrk="1" latinLnBrk="0" hangingPunct="1">
      <a:defRPr sz="4252" kern="1200">
        <a:solidFill>
          <a:schemeClr val="tx1"/>
        </a:solidFill>
        <a:latin typeface="+mn-lt"/>
        <a:ea typeface="+mn-ea"/>
        <a:cs typeface="+mn-cs"/>
      </a:defRPr>
    </a:lvl2pPr>
    <a:lvl3pPr marL="3239994" algn="l" defTabSz="3239994" rtl="0" eaLnBrk="1" latinLnBrk="0" hangingPunct="1">
      <a:defRPr sz="4252" kern="1200">
        <a:solidFill>
          <a:schemeClr val="tx1"/>
        </a:solidFill>
        <a:latin typeface="+mn-lt"/>
        <a:ea typeface="+mn-ea"/>
        <a:cs typeface="+mn-cs"/>
      </a:defRPr>
    </a:lvl3pPr>
    <a:lvl4pPr marL="4859990" algn="l" defTabSz="3239994" rtl="0" eaLnBrk="1" latinLnBrk="0" hangingPunct="1">
      <a:defRPr sz="4252" kern="1200">
        <a:solidFill>
          <a:schemeClr val="tx1"/>
        </a:solidFill>
        <a:latin typeface="+mn-lt"/>
        <a:ea typeface="+mn-ea"/>
        <a:cs typeface="+mn-cs"/>
      </a:defRPr>
    </a:lvl4pPr>
    <a:lvl5pPr marL="6479987" algn="l" defTabSz="3239994" rtl="0" eaLnBrk="1" latinLnBrk="0" hangingPunct="1">
      <a:defRPr sz="4252" kern="1200">
        <a:solidFill>
          <a:schemeClr val="tx1"/>
        </a:solidFill>
        <a:latin typeface="+mn-lt"/>
        <a:ea typeface="+mn-ea"/>
        <a:cs typeface="+mn-cs"/>
      </a:defRPr>
    </a:lvl5pPr>
    <a:lvl6pPr marL="8099984" algn="l" defTabSz="3239994" rtl="0" eaLnBrk="1" latinLnBrk="0" hangingPunct="1">
      <a:defRPr sz="4252" kern="1200">
        <a:solidFill>
          <a:schemeClr val="tx1"/>
        </a:solidFill>
        <a:latin typeface="+mn-lt"/>
        <a:ea typeface="+mn-ea"/>
        <a:cs typeface="+mn-cs"/>
      </a:defRPr>
    </a:lvl6pPr>
    <a:lvl7pPr marL="9719981" algn="l" defTabSz="3239994" rtl="0" eaLnBrk="1" latinLnBrk="0" hangingPunct="1">
      <a:defRPr sz="4252" kern="1200">
        <a:solidFill>
          <a:schemeClr val="tx1"/>
        </a:solidFill>
        <a:latin typeface="+mn-lt"/>
        <a:ea typeface="+mn-ea"/>
        <a:cs typeface="+mn-cs"/>
      </a:defRPr>
    </a:lvl7pPr>
    <a:lvl8pPr marL="11339977" algn="l" defTabSz="3239994" rtl="0" eaLnBrk="1" latinLnBrk="0" hangingPunct="1">
      <a:defRPr sz="4252" kern="1200">
        <a:solidFill>
          <a:schemeClr val="tx1"/>
        </a:solidFill>
        <a:latin typeface="+mn-lt"/>
        <a:ea typeface="+mn-ea"/>
        <a:cs typeface="+mn-cs"/>
      </a:defRPr>
    </a:lvl8pPr>
    <a:lvl9pPr marL="12959974" algn="l" defTabSz="3239994" rtl="0" eaLnBrk="1" latinLnBrk="0" hangingPunct="1">
      <a:defRPr sz="425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927DC7C-EA85-41EA-BE8E-3BC04B9579C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4592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0080" y="3976853"/>
            <a:ext cx="32400479" cy="8459952"/>
          </a:xfrm>
        </p:spPr>
        <p:txBody>
          <a:bodyPr anchor="b"/>
          <a:lstStyle>
            <a:lvl1pPr algn="ctr">
              <a:defRPr sz="212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080" y="12763052"/>
            <a:ext cx="32400479" cy="5866843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97" indent="0" algn="ctr">
              <a:buNone/>
              <a:defRPr sz="7087"/>
            </a:lvl2pPr>
            <a:lvl3pPr marL="3239994" indent="0" algn="ctr">
              <a:buNone/>
              <a:defRPr sz="6378"/>
            </a:lvl3pPr>
            <a:lvl4pPr marL="4859990" indent="0" algn="ctr">
              <a:buNone/>
              <a:defRPr sz="5669"/>
            </a:lvl4pPr>
            <a:lvl5pPr marL="6479987" indent="0" algn="ctr">
              <a:buNone/>
              <a:defRPr sz="5669"/>
            </a:lvl5pPr>
            <a:lvl6pPr marL="8099984" indent="0" algn="ctr">
              <a:buNone/>
              <a:defRPr sz="5669"/>
            </a:lvl6pPr>
            <a:lvl7pPr marL="9719981" indent="0" algn="ctr">
              <a:buNone/>
              <a:defRPr sz="5669"/>
            </a:lvl7pPr>
            <a:lvl8pPr marL="11339977" indent="0" algn="ctr">
              <a:buNone/>
              <a:defRPr sz="5669"/>
            </a:lvl8pPr>
            <a:lvl9pPr marL="12959974" indent="0" algn="ctr">
              <a:buNone/>
              <a:defRPr sz="5669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25056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53798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5459" y="1293746"/>
            <a:ext cx="9315138" cy="2059301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70046" y="1293746"/>
            <a:ext cx="27405405" cy="20593013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4323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676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6617F-71E9-4B2B-A24F-316168120030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2A47-041F-41D1-985E-9F629AB51F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134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546" y="6058098"/>
            <a:ext cx="37260550" cy="10108067"/>
          </a:xfrm>
        </p:spPr>
        <p:txBody>
          <a:bodyPr anchor="b"/>
          <a:lstStyle>
            <a:lvl1pPr>
              <a:defRPr sz="212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546" y="16261789"/>
            <a:ext cx="37260550" cy="5315592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75000"/>
                  </a:schemeClr>
                </a:solidFill>
              </a:defRPr>
            </a:lvl1pPr>
            <a:lvl2pPr marL="1619997" indent="0">
              <a:buNone/>
              <a:defRPr sz="7087">
                <a:solidFill>
                  <a:schemeClr val="tx1">
                    <a:tint val="75000"/>
                  </a:schemeClr>
                </a:solidFill>
              </a:defRPr>
            </a:lvl2pPr>
            <a:lvl3pPr marL="3239994" indent="0">
              <a:buNone/>
              <a:defRPr sz="6378">
                <a:solidFill>
                  <a:schemeClr val="tx1">
                    <a:tint val="75000"/>
                  </a:schemeClr>
                </a:solidFill>
              </a:defRPr>
            </a:lvl3pPr>
            <a:lvl4pPr marL="4859990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4pPr>
            <a:lvl5pPr marL="647998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5pPr>
            <a:lvl6pPr marL="809998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6pPr>
            <a:lvl7pPr marL="9719981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7pPr>
            <a:lvl8pPr marL="1133997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8pPr>
            <a:lvl9pPr marL="1295997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981830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70044" y="6468715"/>
            <a:ext cx="18360271" cy="15418042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70323" y="6468715"/>
            <a:ext cx="18360271" cy="15418042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33674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1293744"/>
            <a:ext cx="37260550" cy="469684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675" y="5956842"/>
            <a:ext cx="18275892" cy="2919357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97" indent="0">
              <a:buNone/>
              <a:defRPr sz="7087" b="1"/>
            </a:lvl2pPr>
            <a:lvl3pPr marL="3239994" indent="0">
              <a:buNone/>
              <a:defRPr sz="6378" b="1"/>
            </a:lvl3pPr>
            <a:lvl4pPr marL="4859990" indent="0">
              <a:buNone/>
              <a:defRPr sz="5669" b="1"/>
            </a:lvl4pPr>
            <a:lvl5pPr marL="6479987" indent="0">
              <a:buNone/>
              <a:defRPr sz="5669" b="1"/>
            </a:lvl5pPr>
            <a:lvl6pPr marL="8099984" indent="0">
              <a:buNone/>
              <a:defRPr sz="5669" b="1"/>
            </a:lvl6pPr>
            <a:lvl7pPr marL="9719981" indent="0">
              <a:buNone/>
              <a:defRPr sz="5669" b="1"/>
            </a:lvl7pPr>
            <a:lvl8pPr marL="11339977" indent="0">
              <a:buNone/>
              <a:defRPr sz="5669" b="1"/>
            </a:lvl8pPr>
            <a:lvl9pPr marL="12959974" indent="0">
              <a:buNone/>
              <a:defRPr sz="5669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675" y="8876201"/>
            <a:ext cx="18275892" cy="13055553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70325" y="5956842"/>
            <a:ext cx="18365898" cy="2919357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97" indent="0">
              <a:buNone/>
              <a:defRPr sz="7087" b="1"/>
            </a:lvl2pPr>
            <a:lvl3pPr marL="3239994" indent="0">
              <a:buNone/>
              <a:defRPr sz="6378" b="1"/>
            </a:lvl3pPr>
            <a:lvl4pPr marL="4859990" indent="0">
              <a:buNone/>
              <a:defRPr sz="5669" b="1"/>
            </a:lvl4pPr>
            <a:lvl5pPr marL="6479987" indent="0">
              <a:buNone/>
              <a:defRPr sz="5669" b="1"/>
            </a:lvl5pPr>
            <a:lvl6pPr marL="8099984" indent="0">
              <a:buNone/>
              <a:defRPr sz="5669" b="1"/>
            </a:lvl6pPr>
            <a:lvl7pPr marL="9719981" indent="0">
              <a:buNone/>
              <a:defRPr sz="5669" b="1"/>
            </a:lvl7pPr>
            <a:lvl8pPr marL="11339977" indent="0">
              <a:buNone/>
              <a:defRPr sz="5669" b="1"/>
            </a:lvl8pPr>
            <a:lvl9pPr marL="12959974" indent="0">
              <a:buNone/>
              <a:defRPr sz="5669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70325" y="8876201"/>
            <a:ext cx="18365898" cy="13055553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6662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8295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6C87-D228-4A7F-B336-CACBABD304FE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54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1619991"/>
            <a:ext cx="13933330" cy="5669968"/>
          </a:xfrm>
        </p:spPr>
        <p:txBody>
          <a:bodyPr anchor="b"/>
          <a:lstStyle>
            <a:lvl1pPr>
              <a:defRPr sz="1133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5898" y="3498734"/>
            <a:ext cx="21870323" cy="17268654"/>
          </a:xfrm>
        </p:spPr>
        <p:txBody>
          <a:bodyPr/>
          <a:lstStyle>
            <a:lvl1pPr>
              <a:defRPr sz="11339"/>
            </a:lvl1pPr>
            <a:lvl2pPr>
              <a:defRPr sz="9921"/>
            </a:lvl2pPr>
            <a:lvl3pPr>
              <a:defRPr sz="8504"/>
            </a:lvl3pPr>
            <a:lvl4pPr>
              <a:defRPr sz="7087"/>
            </a:lvl4pPr>
            <a:lvl5pPr>
              <a:defRPr sz="7087"/>
            </a:lvl5pPr>
            <a:lvl6pPr>
              <a:defRPr sz="7087"/>
            </a:lvl6pPr>
            <a:lvl7pPr>
              <a:defRPr sz="7087"/>
            </a:lvl7pPr>
            <a:lvl8pPr>
              <a:defRPr sz="7087"/>
            </a:lvl8pPr>
            <a:lvl9pPr>
              <a:defRPr sz="7087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1" y="7289961"/>
            <a:ext cx="13933330" cy="13505551"/>
          </a:xfrm>
        </p:spPr>
        <p:txBody>
          <a:bodyPr/>
          <a:lstStyle>
            <a:lvl1pPr marL="0" indent="0">
              <a:buNone/>
              <a:defRPr sz="5669"/>
            </a:lvl1pPr>
            <a:lvl2pPr marL="1619997" indent="0">
              <a:buNone/>
              <a:defRPr sz="4961"/>
            </a:lvl2pPr>
            <a:lvl3pPr marL="3239994" indent="0">
              <a:buNone/>
              <a:defRPr sz="4252"/>
            </a:lvl3pPr>
            <a:lvl4pPr marL="4859990" indent="0">
              <a:buNone/>
              <a:defRPr sz="3543"/>
            </a:lvl4pPr>
            <a:lvl5pPr marL="6479987" indent="0">
              <a:buNone/>
              <a:defRPr sz="3543"/>
            </a:lvl5pPr>
            <a:lvl6pPr marL="8099984" indent="0">
              <a:buNone/>
              <a:defRPr sz="3543"/>
            </a:lvl6pPr>
            <a:lvl7pPr marL="9719981" indent="0">
              <a:buNone/>
              <a:defRPr sz="3543"/>
            </a:lvl7pPr>
            <a:lvl8pPr marL="11339977" indent="0">
              <a:buNone/>
              <a:defRPr sz="3543"/>
            </a:lvl8pPr>
            <a:lvl9pPr marL="12959974" indent="0">
              <a:buNone/>
              <a:defRPr sz="3543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65304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1619991"/>
            <a:ext cx="13933330" cy="5669968"/>
          </a:xfrm>
        </p:spPr>
        <p:txBody>
          <a:bodyPr anchor="b"/>
          <a:lstStyle>
            <a:lvl1pPr>
              <a:defRPr sz="1133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5898" y="3498734"/>
            <a:ext cx="21870323" cy="17268654"/>
          </a:xfrm>
        </p:spPr>
        <p:txBody>
          <a:bodyPr anchor="t"/>
          <a:lstStyle>
            <a:lvl1pPr marL="0" indent="0">
              <a:buNone/>
              <a:defRPr sz="11339"/>
            </a:lvl1pPr>
            <a:lvl2pPr marL="1619997" indent="0">
              <a:buNone/>
              <a:defRPr sz="9921"/>
            </a:lvl2pPr>
            <a:lvl3pPr marL="3239994" indent="0">
              <a:buNone/>
              <a:defRPr sz="8504"/>
            </a:lvl3pPr>
            <a:lvl4pPr marL="4859990" indent="0">
              <a:buNone/>
              <a:defRPr sz="7087"/>
            </a:lvl4pPr>
            <a:lvl5pPr marL="6479987" indent="0">
              <a:buNone/>
              <a:defRPr sz="7087"/>
            </a:lvl5pPr>
            <a:lvl6pPr marL="8099984" indent="0">
              <a:buNone/>
              <a:defRPr sz="7087"/>
            </a:lvl6pPr>
            <a:lvl7pPr marL="9719981" indent="0">
              <a:buNone/>
              <a:defRPr sz="7087"/>
            </a:lvl7pPr>
            <a:lvl8pPr marL="11339977" indent="0">
              <a:buNone/>
              <a:defRPr sz="7087"/>
            </a:lvl8pPr>
            <a:lvl9pPr marL="12959974" indent="0">
              <a:buNone/>
              <a:defRPr sz="708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1" y="7289961"/>
            <a:ext cx="13933330" cy="13505551"/>
          </a:xfrm>
        </p:spPr>
        <p:txBody>
          <a:bodyPr/>
          <a:lstStyle>
            <a:lvl1pPr marL="0" indent="0">
              <a:buNone/>
              <a:defRPr sz="5669"/>
            </a:lvl1pPr>
            <a:lvl2pPr marL="1619997" indent="0">
              <a:buNone/>
              <a:defRPr sz="4961"/>
            </a:lvl2pPr>
            <a:lvl3pPr marL="3239994" indent="0">
              <a:buNone/>
              <a:defRPr sz="4252"/>
            </a:lvl3pPr>
            <a:lvl4pPr marL="4859990" indent="0">
              <a:buNone/>
              <a:defRPr sz="3543"/>
            </a:lvl4pPr>
            <a:lvl5pPr marL="6479987" indent="0">
              <a:buNone/>
              <a:defRPr sz="3543"/>
            </a:lvl5pPr>
            <a:lvl6pPr marL="8099984" indent="0">
              <a:buNone/>
              <a:defRPr sz="3543"/>
            </a:lvl6pPr>
            <a:lvl7pPr marL="9719981" indent="0">
              <a:buNone/>
              <a:defRPr sz="3543"/>
            </a:lvl7pPr>
            <a:lvl8pPr marL="11339977" indent="0">
              <a:buNone/>
              <a:defRPr sz="3543"/>
            </a:lvl8pPr>
            <a:lvl9pPr marL="12959974" indent="0">
              <a:buNone/>
              <a:defRPr sz="3543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55374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70044" y="1293744"/>
            <a:ext cx="37260550" cy="4696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0044" y="6468715"/>
            <a:ext cx="37260550" cy="154180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70044" y="22522375"/>
            <a:ext cx="9720144" cy="1293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3D391-C91C-49D5-A055-CA591CD3998C}" type="datetime1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10212" y="22522375"/>
            <a:ext cx="14580215" cy="1293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10450" y="22522375"/>
            <a:ext cx="9720144" cy="1293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636E3-D6A6-442B-ADA0-DDC4ECA28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609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</p:sldLayoutIdLst>
  <p:hf sldNum="0" hdr="0" ftr="0" dt="0"/>
  <p:txStyles>
    <p:titleStyle>
      <a:lvl1pPr algn="l" defTabSz="3239994" rtl="0" eaLnBrk="1" latinLnBrk="0" hangingPunct="1">
        <a:lnSpc>
          <a:spcPct val="90000"/>
        </a:lnSpc>
        <a:spcBef>
          <a:spcPct val="0"/>
        </a:spcBef>
        <a:buNone/>
        <a:defRPr sz="1559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98" indent="-809998" algn="l" defTabSz="3239994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95" indent="-809998" algn="l" defTabSz="3239994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992" indent="-809998" algn="l" defTabSz="3239994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7" kern="1200">
          <a:solidFill>
            <a:schemeClr val="tx1"/>
          </a:solidFill>
          <a:latin typeface="+mn-lt"/>
          <a:ea typeface="+mn-ea"/>
          <a:cs typeface="+mn-cs"/>
        </a:defRPr>
      </a:lvl3pPr>
      <a:lvl4pPr marL="5669989" indent="-809998" algn="l" defTabSz="3239994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985" indent="-809998" algn="l" defTabSz="3239994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982" indent="-809998" algn="l" defTabSz="3239994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979" indent="-809998" algn="l" defTabSz="3239994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976" indent="-809998" algn="l" defTabSz="3239994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972" indent="-809998" algn="l" defTabSz="3239994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94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algn="l" defTabSz="3239994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94" algn="l" defTabSz="3239994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990" algn="l" defTabSz="3239994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987" algn="l" defTabSz="3239994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984" algn="l" defTabSz="3239994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981" algn="l" defTabSz="3239994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977" algn="l" defTabSz="3239994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974" algn="l" defTabSz="3239994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9.emf"/><Relationship Id="rId18" Type="http://schemas.openxmlformats.org/officeDocument/2006/relationships/image" Target="../media/image14.emf"/><Relationship Id="rId3" Type="http://schemas.openxmlformats.org/officeDocument/2006/relationships/image" Target="../media/image1.png"/><Relationship Id="rId21" Type="http://schemas.openxmlformats.org/officeDocument/2006/relationships/image" Target="../media/image17.emf"/><Relationship Id="rId7" Type="http://schemas.openxmlformats.org/officeDocument/2006/relationships/image" Target="../media/image5.png"/><Relationship Id="rId12" Type="http://schemas.openxmlformats.org/officeDocument/2006/relationships/image" Target="../media/image8.emf"/><Relationship Id="rId1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2.emf"/><Relationship Id="rId20" Type="http://schemas.openxmlformats.org/officeDocument/2006/relationships/image" Target="../media/image16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emf"/><Relationship Id="rId11" Type="http://schemas.openxmlformats.org/officeDocument/2006/relationships/image" Target="../media/image7.emf"/><Relationship Id="rId24" Type="http://schemas.openxmlformats.org/officeDocument/2006/relationships/image" Target="../media/image20.emf"/><Relationship Id="rId5" Type="http://schemas.openxmlformats.org/officeDocument/2006/relationships/image" Target="../media/image3.png"/><Relationship Id="rId15" Type="http://schemas.openxmlformats.org/officeDocument/2006/relationships/image" Target="../media/image11.png"/><Relationship Id="rId23" Type="http://schemas.openxmlformats.org/officeDocument/2006/relationships/image" Target="../media/image19.emf"/><Relationship Id="rId10" Type="http://schemas.openxmlformats.org/officeDocument/2006/relationships/image" Target="../media/image6.emf"/><Relationship Id="rId19" Type="http://schemas.openxmlformats.org/officeDocument/2006/relationships/image" Target="../media/image15.png"/><Relationship Id="rId4" Type="http://schemas.openxmlformats.org/officeDocument/2006/relationships/image" Target="../media/image2.jpeg"/><Relationship Id="rId9" Type="http://schemas.openxmlformats.org/officeDocument/2006/relationships/image" Target="../media/image5.emf"/><Relationship Id="rId14" Type="http://schemas.openxmlformats.org/officeDocument/2006/relationships/image" Target="../media/image10.emf"/><Relationship Id="rId2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/>
          <p:cNvSpPr/>
          <p:nvPr/>
        </p:nvSpPr>
        <p:spPr>
          <a:xfrm>
            <a:off x="0" y="-122"/>
            <a:ext cx="43200638" cy="385416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52000">
                <a:srgbClr val="33A1FD"/>
              </a:gs>
              <a:gs pos="100000">
                <a:srgbClr val="154CD7"/>
              </a:gs>
            </a:gsLst>
            <a:lin ang="10800000" scaled="1"/>
          </a:gradFill>
          <a:ln>
            <a:noFill/>
          </a:ln>
        </p:spPr>
        <p:txBody>
          <a:bodyPr anchor="ctr"/>
          <a:lstStyle/>
          <a:p>
            <a:pPr marL="0" marR="0" lvl="0" indent="0" algn="ctr" defTabSz="32397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70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等线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9BD57A1-6F9E-B94A-BA1D-AC1EF9825B20}"/>
              </a:ext>
            </a:extLst>
          </p:cNvPr>
          <p:cNvSpPr/>
          <p:nvPr/>
        </p:nvSpPr>
        <p:spPr>
          <a:xfrm>
            <a:off x="178261" y="427280"/>
            <a:ext cx="42933031" cy="25758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19991">
              <a:spcBef>
                <a:spcPct val="0"/>
              </a:spcBef>
              <a:spcAft>
                <a:spcPct val="0"/>
              </a:spcAft>
            </a:pPr>
            <a:r>
              <a:rPr lang="en-US" sz="5669" b="1" dirty="0">
                <a:solidFill>
                  <a:schemeClr val="bg1"/>
                </a:solidFill>
                <a:latin typeface="Times New Roman"/>
                <a:ea typeface="宋体"/>
              </a:rPr>
              <a:t>Minibatch and Momentum Model</a:t>
            </a:r>
            <a:r>
              <a:rPr lang="en-US" altLang="zh-CN" sz="5669" b="1" dirty="0">
                <a:solidFill>
                  <a:schemeClr val="bg1"/>
                </a:solidFill>
                <a:latin typeface="Times New Roman"/>
                <a:ea typeface="宋体"/>
              </a:rPr>
              <a:t>-</a:t>
            </a:r>
            <a:r>
              <a:rPr lang="en-US" sz="5669" b="1" dirty="0">
                <a:solidFill>
                  <a:schemeClr val="bg1"/>
                </a:solidFill>
                <a:latin typeface="Times New Roman"/>
                <a:ea typeface="宋体"/>
              </a:rPr>
              <a:t>based Methods for </a:t>
            </a:r>
            <a:br>
              <a:rPr lang="en-US" sz="5669" b="1" dirty="0">
                <a:solidFill>
                  <a:schemeClr val="bg1"/>
                </a:solidFill>
                <a:latin typeface="Times New Roman"/>
                <a:ea typeface="宋体"/>
              </a:rPr>
            </a:br>
            <a:r>
              <a:rPr lang="en-US" sz="5669" b="1" dirty="0">
                <a:solidFill>
                  <a:schemeClr val="bg1"/>
                </a:solidFill>
                <a:latin typeface="Times New Roman"/>
                <a:ea typeface="宋体"/>
              </a:rPr>
              <a:t>Stochastic Non-smooth Non-convex Optimization</a:t>
            </a:r>
            <a:endParaRPr kumimoji="0" lang="en-US" altLang="zh-CN" sz="5669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zh-CN" altLang="en-US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基于模型的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随机优化方法）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4C0BD24-0174-C24C-84B1-8D5AE05FA508}"/>
              </a:ext>
            </a:extLst>
          </p:cNvPr>
          <p:cNvSpPr/>
          <p:nvPr/>
        </p:nvSpPr>
        <p:spPr>
          <a:xfrm>
            <a:off x="-41463" y="3889282"/>
            <a:ext cx="15127933" cy="955227"/>
          </a:xfrm>
          <a:prstGeom prst="rect">
            <a:avLst/>
          </a:prstGeom>
          <a:solidFill>
            <a:srgbClr val="329DFC"/>
          </a:solidFill>
          <a:ln>
            <a:solidFill>
              <a:srgbClr val="329D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519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Problem of interests</a:t>
            </a:r>
            <a:endParaRPr kumimoji="1" lang="zh-CN" altLang="en-US" sz="5197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770AACCD-3910-D544-8994-E60816CD7CD4}"/>
              </a:ext>
            </a:extLst>
          </p:cNvPr>
          <p:cNvCxnSpPr>
            <a:cxnSpLocks/>
          </p:cNvCxnSpPr>
          <p:nvPr/>
        </p:nvCxnSpPr>
        <p:spPr>
          <a:xfrm flipH="1" flipV="1">
            <a:off x="0" y="3869011"/>
            <a:ext cx="43111292" cy="2027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0" name="直线连接符 119">
            <a:extLst>
              <a:ext uri="{FF2B5EF4-FFF2-40B4-BE49-F238E27FC236}">
                <a16:creationId xmlns:a16="http://schemas.microsoft.com/office/drawing/2014/main" id="{E2E72657-3E00-ED4A-9867-1B1B7106FBF0}"/>
              </a:ext>
            </a:extLst>
          </p:cNvPr>
          <p:cNvCxnSpPr>
            <a:cxnSpLocks/>
          </p:cNvCxnSpPr>
          <p:nvPr/>
        </p:nvCxnSpPr>
        <p:spPr>
          <a:xfrm flipH="1">
            <a:off x="15086470" y="3941019"/>
            <a:ext cx="50178" cy="20308898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1" name="直线连接符 60">
            <a:extLst>
              <a:ext uri="{FF2B5EF4-FFF2-40B4-BE49-F238E27FC236}">
                <a16:creationId xmlns:a16="http://schemas.microsoft.com/office/drawing/2014/main" id="{75BDF687-BC1B-3E4C-A857-6B6958D60D40}"/>
              </a:ext>
            </a:extLst>
          </p:cNvPr>
          <p:cNvCxnSpPr>
            <a:cxnSpLocks/>
          </p:cNvCxnSpPr>
          <p:nvPr/>
        </p:nvCxnSpPr>
        <p:spPr>
          <a:xfrm flipH="1">
            <a:off x="28965769" y="3447000"/>
            <a:ext cx="50178" cy="20308898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矩形 40">
            <a:extLst>
              <a:ext uri="{FF2B5EF4-FFF2-40B4-BE49-F238E27FC236}">
                <a16:creationId xmlns:a16="http://schemas.microsoft.com/office/drawing/2014/main" id="{ED0CE897-204A-8F47-A1BF-41B3C9846FE2}"/>
              </a:ext>
            </a:extLst>
          </p:cNvPr>
          <p:cNvSpPr/>
          <p:nvPr/>
        </p:nvSpPr>
        <p:spPr>
          <a:xfrm>
            <a:off x="226042" y="15665043"/>
            <a:ext cx="6497325" cy="819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724" b="1" i="0" u="none" strike="noStrike" kern="0" cap="none" spc="0" normalizeH="0" baseline="0" noProof="0" dirty="0">
                <a:ln>
                  <a:noFill/>
                </a:ln>
                <a:solidFill>
                  <a:srgbClr val="329DFC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Our contribution</a:t>
            </a:r>
            <a:endParaRPr kumimoji="0" lang="en-US" altLang="zh-CN" sz="4724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DF98B8C0-3EB3-094F-A2F6-7481AAEA7293}"/>
              </a:ext>
            </a:extLst>
          </p:cNvPr>
          <p:cNvSpPr/>
          <p:nvPr/>
        </p:nvSpPr>
        <p:spPr>
          <a:xfrm>
            <a:off x="180804" y="7730657"/>
            <a:ext cx="14955843" cy="790279"/>
          </a:xfrm>
          <a:prstGeom prst="rect">
            <a:avLst/>
          </a:prstGeom>
          <a:solidFill>
            <a:srgbClr val="329DFC"/>
          </a:solidFill>
          <a:ln>
            <a:solidFill>
              <a:srgbClr val="329D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519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Stochastic </a:t>
            </a:r>
            <a:r>
              <a:rPr kumimoji="1" lang="en-US" altLang="zh-CN" sz="5197" b="1" dirty="0">
                <a:solidFill>
                  <a:prstClr val="white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kumimoji="1" lang="en-US" altLang="zh-CN" sz="5197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odel</a:t>
            </a:r>
            <a:r>
              <a:rPr kumimoji="1" lang="en-US" altLang="zh-CN" sz="519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-based (SMOD) optimization</a:t>
            </a:r>
            <a:endParaRPr kumimoji="1" lang="zh-CN" altLang="en-US" sz="5197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592198D0-4077-5648-9A23-E272CDCFD488}"/>
                  </a:ext>
                </a:extLst>
              </p:cNvPr>
              <p:cNvSpPr/>
              <p:nvPr/>
            </p:nvSpPr>
            <p:spPr>
              <a:xfrm>
                <a:off x="-41463" y="12892223"/>
                <a:ext cx="15109483" cy="28748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911657" lvl="0" indent="-571500" defTabSz="914400" fontAlgn="base">
                  <a:spcBef>
                    <a:spcPct val="0"/>
                  </a:spcBef>
                  <a:spcAft>
                    <a:spcPct val="0"/>
                  </a:spcAft>
                  <a:buFont typeface="Wingdings" pitchFamily="2" charset="2"/>
                  <a:buChar char="Ø"/>
                  <a:defRPr/>
                </a:pPr>
                <a:r>
                  <a:rPr lang="en-US" altLang="zh-CN" sz="3600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Does SMOD outperform modern SGD in practice? </a:t>
                </a:r>
              </a:p>
              <a:p>
                <a:pPr marL="1607355" lvl="1" indent="-809998" defTabSz="914400" fontAlgn="base">
                  <a:spcBef>
                    <a:spcPct val="0"/>
                  </a:spcBef>
                  <a:spcAft>
                    <a:spcPct val="0"/>
                  </a:spcAft>
                  <a:buFont typeface="+mj-lt"/>
                  <a:buAutoNum type="arabicPeriod"/>
                  <a:defRPr/>
                </a:pPr>
                <a:r>
                  <a:rPr lang="en-US" altLang="zh-CN" sz="3600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Can this method be accelerated by </a:t>
                </a:r>
                <a:r>
                  <a:rPr lang="en-US" altLang="zh-CN" sz="3600" b="1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minibatching</a:t>
                </a:r>
                <a:r>
                  <a:rPr lang="en-US" altLang="zh-CN" sz="3600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? (The current best complexity bound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3600" i="1" ker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O</m:t>
                    </m:r>
                    <m:r>
                      <a:rPr lang="en-US" altLang="zh-CN" sz="3600" b="0" i="1" kern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sz="3600" b="0" i="1" kern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3600" b="0" i="1" kern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p>
                        <m:r>
                          <a:rPr lang="en-US" altLang="zh-CN" sz="3600" b="0" i="1" kern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3600" b="0" i="1" kern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altLang="zh-CN" sz="3600" b="0" i="1" kern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3600" b="0" i="1" kern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p>
                        <m:r>
                          <a:rPr lang="en-US" altLang="zh-CN" sz="3600" b="0" i="1" kern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sz="3600" b="0" i="1" kern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) </m:t>
                    </m:r>
                  </m:oMath>
                </a14:m>
                <a:r>
                  <a:rPr lang="en-US" altLang="zh-CN" sz="3600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[3] is regardless of the batchsize.)</a:t>
                </a:r>
              </a:p>
              <a:p>
                <a:pPr marL="1607355" lvl="1" indent="-809998" defTabSz="914400" fontAlgn="base">
                  <a:spcBef>
                    <a:spcPct val="0"/>
                  </a:spcBef>
                  <a:spcAft>
                    <a:spcPct val="0"/>
                  </a:spcAft>
                  <a:buFont typeface="+mj-lt"/>
                  <a:buAutoNum type="arabicPeriod"/>
                  <a:defRPr/>
                </a:pPr>
                <a:r>
                  <a:rPr lang="en-US" altLang="zh-CN" sz="3600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Can this method be coupled with </a:t>
                </a:r>
                <a:r>
                  <a:rPr lang="en-US" altLang="zh-CN" sz="3600" b="1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momentum technique</a:t>
                </a:r>
                <a:r>
                  <a:rPr lang="en-US" altLang="zh-CN" sz="3600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? (Momentum is well-known mainly for improving SGD in practice)</a:t>
                </a:r>
                <a:endParaRPr kumimoji="0" lang="en-US" altLang="zh-CN" sz="360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592198D0-4077-5648-9A23-E272CDCFD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1463" y="12892223"/>
                <a:ext cx="15109483" cy="2874890"/>
              </a:xfrm>
              <a:prstGeom prst="rect">
                <a:avLst/>
              </a:prstGeom>
              <a:blipFill>
                <a:blip r:embed="rId3"/>
                <a:stretch>
                  <a:fillRect t="-3524" r="-924" b="-660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矩形 48">
            <a:extLst>
              <a:ext uri="{FF2B5EF4-FFF2-40B4-BE49-F238E27FC236}">
                <a16:creationId xmlns:a16="http://schemas.microsoft.com/office/drawing/2014/main" id="{DF98B8C0-3EB3-094F-A2F6-7481AAEA7293}"/>
              </a:ext>
            </a:extLst>
          </p:cNvPr>
          <p:cNvSpPr/>
          <p:nvPr/>
        </p:nvSpPr>
        <p:spPr>
          <a:xfrm>
            <a:off x="15058965" y="3894239"/>
            <a:ext cx="13860849" cy="948941"/>
          </a:xfrm>
          <a:prstGeom prst="rect">
            <a:avLst/>
          </a:prstGeom>
          <a:solidFill>
            <a:srgbClr val="329DFC"/>
          </a:solidFill>
          <a:ln>
            <a:solidFill>
              <a:srgbClr val="329D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4935" indent="-129821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2128" indent="-26189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69321" indent="-393976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6514" indent="-52605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25575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950690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5804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600919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5197" b="1" dirty="0">
                <a:solidFill>
                  <a:schemeClr val="bg1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SMOD with minibatches</a:t>
            </a:r>
            <a:endParaRPr kumimoji="1" lang="zh-CN" altLang="en-US" sz="519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4C1FB02E-501A-2D40-B8DA-CB4606E7B030}"/>
              </a:ext>
            </a:extLst>
          </p:cNvPr>
          <p:cNvSpPr/>
          <p:nvPr/>
        </p:nvSpPr>
        <p:spPr>
          <a:xfrm>
            <a:off x="15136647" y="15344680"/>
            <a:ext cx="13792878" cy="819328"/>
          </a:xfrm>
          <a:prstGeom prst="rect">
            <a:avLst/>
          </a:prstGeom>
          <a:solidFill>
            <a:srgbClr val="329DFC"/>
          </a:solidFill>
          <a:ln>
            <a:solidFill>
              <a:srgbClr val="329D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4935" indent="-129821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2128" indent="-26189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69321" indent="-393976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6514" indent="-52605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25575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950690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5804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600919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914400">
              <a:defRPr/>
            </a:pPr>
            <a:r>
              <a:rPr kumimoji="1" lang="en-US" altLang="zh-CN" sz="5197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SMOD with momentum</a:t>
            </a:r>
            <a:endParaRPr kumimoji="1" lang="zh-CN" altLang="en-US" sz="5197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6F4D54E5-C5A5-7242-AD33-A12C05886310}"/>
              </a:ext>
            </a:extLst>
          </p:cNvPr>
          <p:cNvSpPr/>
          <p:nvPr/>
        </p:nvSpPr>
        <p:spPr>
          <a:xfrm>
            <a:off x="29148671" y="10555134"/>
            <a:ext cx="13267517" cy="81932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4935" indent="-129821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2128" indent="-26189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69321" indent="-393976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6514" indent="-52605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1625575" algn="l" defTabSz="65023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1950690" algn="l" defTabSz="65023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2275804" algn="l" defTabSz="65023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2600919" algn="l" defTabSz="65023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724" b="1" kern="0" dirty="0">
                <a:solidFill>
                  <a:srgbClr val="329DF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Robust phase retrieval</a:t>
            </a:r>
            <a:endParaRPr kumimoji="0" lang="en-US" altLang="zh-CN" sz="4724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32293" y="224772"/>
            <a:ext cx="2850799" cy="3307774"/>
            <a:chOff x="7312703" y="226219"/>
            <a:chExt cx="2850799" cy="3307774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0C650D4A-B9A7-CA41-A165-4606F63CC02E}"/>
                </a:ext>
              </a:extLst>
            </p:cNvPr>
            <p:cNvSpPr/>
            <p:nvPr/>
          </p:nvSpPr>
          <p:spPr>
            <a:xfrm>
              <a:off x="7426908" y="642607"/>
              <a:ext cx="2622387" cy="2631490"/>
            </a:xfrm>
            <a:prstGeom prst="rect">
              <a:avLst/>
            </a:prstGeom>
            <a:noFill/>
            <a:effectLst>
              <a:reflection blurRad="6350" stA="52000" endA="300" endPos="35000" dir="5400000" sy="-100000" algn="bl" rotWithShape="0"/>
            </a:effec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4935" indent="-129821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2128" indent="-26189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69321" indent="-393976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6514" indent="-526054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1625575" algn="l" defTabSz="65023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1950690" algn="l" defTabSz="65023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2275804" algn="l" defTabSz="65023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2600919" algn="l" defTabSz="65023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ts val="6647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5669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AI</a:t>
              </a:r>
            </a:p>
            <a:p>
              <a:pPr marL="0" marR="0" lvl="0" indent="0" algn="ctr" defTabSz="914400" rtl="0" eaLnBrk="1" fontAlgn="base" latinLnBrk="0" hangingPunct="1">
                <a:lnSpc>
                  <a:spcPts val="6647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5669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+</a:t>
              </a:r>
            </a:p>
            <a:p>
              <a:pPr marL="0" marR="0" lvl="0" indent="0" algn="ctr" defTabSz="914400" rtl="0" eaLnBrk="1" fontAlgn="base" latinLnBrk="0" hangingPunct="1">
                <a:lnSpc>
                  <a:spcPts val="6647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669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优化</a:t>
              </a:r>
            </a:p>
          </p:txBody>
        </p:sp>
        <p:sp>
          <p:nvSpPr>
            <p:cNvPr id="72" name="shield_159278">
              <a:extLst>
                <a:ext uri="{FF2B5EF4-FFF2-40B4-BE49-F238E27FC236}">
                  <a16:creationId xmlns:a16="http://schemas.microsoft.com/office/drawing/2014/main" id="{54405246-CCE2-4201-BBB1-D3F3EB6E740D}"/>
                </a:ext>
              </a:extLst>
            </p:cNvPr>
            <p:cNvSpPr/>
            <p:nvPr/>
          </p:nvSpPr>
          <p:spPr>
            <a:xfrm>
              <a:off x="7312703" y="226219"/>
              <a:ext cx="2850799" cy="3307774"/>
            </a:xfrm>
            <a:custGeom>
              <a:avLst/>
              <a:gdLst>
                <a:gd name="T0" fmla="*/ 5519 w 5619"/>
                <a:gd name="T1" fmla="*/ 1121 h 6529"/>
                <a:gd name="T2" fmla="*/ 2872 w 5619"/>
                <a:gd name="T3" fmla="*/ 17 h 6529"/>
                <a:gd name="T4" fmla="*/ 2747 w 5619"/>
                <a:gd name="T5" fmla="*/ 17 h 6529"/>
                <a:gd name="T6" fmla="*/ 100 w 5619"/>
                <a:gd name="T7" fmla="*/ 1121 h 6529"/>
                <a:gd name="T8" fmla="*/ 0 w 5619"/>
                <a:gd name="T9" fmla="*/ 1272 h 6529"/>
                <a:gd name="T10" fmla="*/ 0 w 5619"/>
                <a:gd name="T11" fmla="*/ 3720 h 6529"/>
                <a:gd name="T12" fmla="*/ 2809 w 5619"/>
                <a:gd name="T13" fmla="*/ 6529 h 6529"/>
                <a:gd name="T14" fmla="*/ 5619 w 5619"/>
                <a:gd name="T15" fmla="*/ 3720 h 6529"/>
                <a:gd name="T16" fmla="*/ 5619 w 5619"/>
                <a:gd name="T17" fmla="*/ 1272 h 6529"/>
                <a:gd name="T18" fmla="*/ 5519 w 5619"/>
                <a:gd name="T19" fmla="*/ 1121 h 6529"/>
                <a:gd name="T20" fmla="*/ 5292 w 5619"/>
                <a:gd name="T21" fmla="*/ 3720 h 6529"/>
                <a:gd name="T22" fmla="*/ 2809 w 5619"/>
                <a:gd name="T23" fmla="*/ 6202 h 6529"/>
                <a:gd name="T24" fmla="*/ 327 w 5619"/>
                <a:gd name="T25" fmla="*/ 3720 h 6529"/>
                <a:gd name="T26" fmla="*/ 327 w 5619"/>
                <a:gd name="T27" fmla="*/ 1381 h 6529"/>
                <a:gd name="T28" fmla="*/ 2809 w 5619"/>
                <a:gd name="T29" fmla="*/ 345 h 6529"/>
                <a:gd name="T30" fmla="*/ 5292 w 5619"/>
                <a:gd name="T31" fmla="*/ 1381 h 6529"/>
                <a:gd name="T32" fmla="*/ 5292 w 5619"/>
                <a:gd name="T33" fmla="*/ 3720 h 6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9" h="6529">
                  <a:moveTo>
                    <a:pt x="5519" y="1121"/>
                  </a:moveTo>
                  <a:lnTo>
                    <a:pt x="2872" y="17"/>
                  </a:lnTo>
                  <a:cubicBezTo>
                    <a:pt x="2832" y="0"/>
                    <a:pt x="2787" y="0"/>
                    <a:pt x="2747" y="17"/>
                  </a:cubicBezTo>
                  <a:lnTo>
                    <a:pt x="100" y="1121"/>
                  </a:lnTo>
                  <a:cubicBezTo>
                    <a:pt x="39" y="1146"/>
                    <a:pt x="0" y="1206"/>
                    <a:pt x="0" y="1272"/>
                  </a:cubicBezTo>
                  <a:lnTo>
                    <a:pt x="0" y="3720"/>
                  </a:lnTo>
                  <a:cubicBezTo>
                    <a:pt x="0" y="5269"/>
                    <a:pt x="1260" y="6529"/>
                    <a:pt x="2809" y="6529"/>
                  </a:cubicBezTo>
                  <a:cubicBezTo>
                    <a:pt x="4359" y="6529"/>
                    <a:pt x="5619" y="5268"/>
                    <a:pt x="5619" y="3720"/>
                  </a:cubicBezTo>
                  <a:lnTo>
                    <a:pt x="5619" y="1272"/>
                  </a:lnTo>
                  <a:cubicBezTo>
                    <a:pt x="5619" y="1205"/>
                    <a:pt x="5579" y="1146"/>
                    <a:pt x="5519" y="1121"/>
                  </a:cubicBezTo>
                  <a:close/>
                  <a:moveTo>
                    <a:pt x="5292" y="3720"/>
                  </a:moveTo>
                  <a:cubicBezTo>
                    <a:pt x="5292" y="5089"/>
                    <a:pt x="4179" y="6202"/>
                    <a:pt x="2809" y="6202"/>
                  </a:cubicBezTo>
                  <a:cubicBezTo>
                    <a:pt x="1440" y="6202"/>
                    <a:pt x="327" y="5088"/>
                    <a:pt x="327" y="3720"/>
                  </a:cubicBezTo>
                  <a:lnTo>
                    <a:pt x="327" y="1381"/>
                  </a:lnTo>
                  <a:lnTo>
                    <a:pt x="2809" y="345"/>
                  </a:lnTo>
                  <a:lnTo>
                    <a:pt x="5292" y="1381"/>
                  </a:lnTo>
                  <a:lnTo>
                    <a:pt x="5292" y="372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3" name="矩形 72">
            <a:extLst>
              <a:ext uri="{FF2B5EF4-FFF2-40B4-BE49-F238E27FC236}">
                <a16:creationId xmlns:a16="http://schemas.microsoft.com/office/drawing/2014/main" id="{813E93B4-C6E6-8E42-A785-9607A0288C62}"/>
              </a:ext>
            </a:extLst>
          </p:cNvPr>
          <p:cNvSpPr/>
          <p:nvPr/>
        </p:nvSpPr>
        <p:spPr>
          <a:xfrm>
            <a:off x="16211664" y="3019569"/>
            <a:ext cx="102644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0157" lvl="0"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kern="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Qi Deng and </a:t>
            </a:r>
            <a:r>
              <a:rPr lang="en-US" altLang="zh-CN" sz="4800" kern="0" dirty="0" err="1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Wenzhi</a:t>
            </a:r>
            <a:r>
              <a:rPr lang="en-US" altLang="zh-CN" sz="4800" kern="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Gao</a:t>
            </a:r>
            <a:endParaRPr kumimoji="0" lang="en-US" altLang="zh-CN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28C4AEF4-9512-4DB3-ADB2-9C0407D9B8ED}"/>
              </a:ext>
            </a:extLst>
          </p:cNvPr>
          <p:cNvGrpSpPr/>
          <p:nvPr/>
        </p:nvGrpSpPr>
        <p:grpSpPr>
          <a:xfrm>
            <a:off x="38851997" y="199940"/>
            <a:ext cx="3443014" cy="3528000"/>
            <a:chOff x="34507877" y="-3903491"/>
            <a:chExt cx="2615119" cy="2625467"/>
          </a:xfrm>
        </p:grpSpPr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E6D66C61-4954-4B1A-BEB9-188A493E8F94}"/>
                </a:ext>
              </a:extLst>
            </p:cNvPr>
            <p:cNvSpPr/>
            <p:nvPr/>
          </p:nvSpPr>
          <p:spPr>
            <a:xfrm>
              <a:off x="34507877" y="-3903491"/>
              <a:ext cx="2615119" cy="262546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32397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37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pic>
          <p:nvPicPr>
            <p:cNvPr id="76" name="图片 75">
              <a:extLst>
                <a:ext uri="{FF2B5EF4-FFF2-40B4-BE49-F238E27FC236}">
                  <a16:creationId xmlns:a16="http://schemas.microsoft.com/office/drawing/2014/main" id="{548FDC22-15FB-4F23-8F23-7E77DEA6F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rgbClr val="154CD7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0384" y="-3880636"/>
              <a:ext cx="2602612" cy="2602612"/>
            </a:xfrm>
            <a:prstGeom prst="rect">
              <a:avLst/>
            </a:prstGeom>
          </p:spPr>
        </p:pic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0BE37F91-0722-42BB-84CF-A38EADB91A6E}"/>
              </a:ext>
            </a:extLst>
          </p:cNvPr>
          <p:cNvSpPr txBox="1"/>
          <p:nvPr/>
        </p:nvSpPr>
        <p:spPr>
          <a:xfrm>
            <a:off x="6491389" y="3370456"/>
            <a:ext cx="2116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扫码获取论文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D6602F-B6AA-A545-96EF-B8EF785AABD4}"/>
                  </a:ext>
                </a:extLst>
              </p:cNvPr>
              <p:cNvSpPr txBox="1"/>
              <p:nvPr/>
            </p:nvSpPr>
            <p:spPr>
              <a:xfrm>
                <a:off x="645466" y="6332979"/>
                <a:ext cx="13458108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/>
                  <a:t>where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(⋅,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𝜉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3600" dirty="0"/>
                  <a:t> is the loss function,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𝜉</m:t>
                    </m:r>
                  </m:oMath>
                </a14:m>
                <a:r>
                  <a:rPr lang="el-GR" sz="3600" dirty="0"/>
                  <a:t> </a:t>
                </a:r>
                <a:r>
                  <a:rPr lang="en-US" sz="3600" dirty="0"/>
                  <a:t>samples from some distribution </a:t>
                </a:r>
                <a:r>
                  <a:rPr lang="el-GR" sz="3600" dirty="0"/>
                  <a:t>Ξ, </a:t>
                </a:r>
                <a:endParaRPr lang="en-US" sz="3600" dirty="0"/>
              </a:p>
              <a:p>
                <a:r>
                  <a:rPr lang="en-US" sz="3600" dirty="0"/>
                  <a:t>and X is a closed convex set. We assume that </a:t>
                </a:r>
                <a14:m>
                  <m:oMath xmlns:m="http://schemas.openxmlformats.org/officeDocument/2006/math">
                    <m:r>
                      <a:rPr lang="en-US" sz="36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(⋅,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𝜉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3600" dirty="0"/>
                  <a:t>is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3600" dirty="0"/>
                  <a:t>-weakly convex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D6602F-B6AA-A545-96EF-B8EF785AAB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466" y="6332979"/>
                <a:ext cx="13458108" cy="1200329"/>
              </a:xfrm>
              <a:prstGeom prst="rect">
                <a:avLst/>
              </a:prstGeom>
              <a:blipFill>
                <a:blip r:embed="rId5"/>
                <a:stretch>
                  <a:fillRect l="-1320" t="-7292" r="-471" b="-1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841A1409-9259-9149-8A6D-7A8EB0B141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3774" y="8613151"/>
            <a:ext cx="8451896" cy="127415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0" name="矩形 42">
                <a:extLst>
                  <a:ext uri="{FF2B5EF4-FFF2-40B4-BE49-F238E27FC236}">
                    <a16:creationId xmlns:a16="http://schemas.microsoft.com/office/drawing/2014/main" id="{F90CB288-9324-D54A-8E15-CC69D57F109D}"/>
                  </a:ext>
                </a:extLst>
              </p:cNvPr>
              <p:cNvSpPr/>
              <p:nvPr/>
            </p:nvSpPr>
            <p:spPr>
              <a:xfrm>
                <a:off x="226042" y="9983415"/>
                <a:ext cx="15109483" cy="28949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defTabSz="914400" fontAlgn="base">
                  <a:spcBef>
                    <a:spcPct val="0"/>
                  </a:spcBef>
                  <a:spcAft>
                    <a:spcPct val="0"/>
                  </a:spcAft>
                  <a:buFont typeface="Wingdings" pitchFamily="2" charset="2"/>
                  <a:buChar char="Ø"/>
                  <a:defRPr/>
                </a:pPr>
                <a:r>
                  <a:rPr lang="en-US" altLang="zh-CN" sz="3600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Take a model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sSup>
                          <m:sSup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</m:sSup>
                      </m:sub>
                    </m:sSub>
                    <m:r>
                      <a:rPr lang="en-US" sz="3600" i="1">
                        <a:latin typeface="Cambria Math" panose="02040503050406030204" pitchFamily="18" charset="0"/>
                      </a:rPr>
                      <m:t>(⋅,</m:t>
                    </m:r>
                    <m:sSub>
                      <m:sSub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36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3600" dirty="0"/>
                  <a:t> </a:t>
                </a:r>
                <a:r>
                  <a:rPr lang="en-US" altLang="zh-CN" sz="3600" kern="0" dirty="0">
                    <a:solidFill>
                      <a:prstClr val="black"/>
                    </a:solidFill>
                    <a:ea typeface="宋体" panose="02010600030101010101" pitchFamily="2" charset="-122"/>
                    <a:cs typeface="Times New Roman" panose="02020603050405020304" pitchFamily="18" charset="0"/>
                  </a:rPr>
                  <a:t>and compute the </a:t>
                </a:r>
                <a:r>
                  <a:rPr lang="en-US" altLang="zh-CN" sz="3600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proximal mapping</a:t>
                </a:r>
              </a:p>
              <a:p>
                <a:pPr marL="571500" indent="-571500" defTabSz="914400" fontAlgn="base">
                  <a:spcBef>
                    <a:spcPct val="0"/>
                  </a:spcBef>
                  <a:spcAft>
                    <a:spcPct val="0"/>
                  </a:spcAft>
                  <a:buFont typeface="Wingdings" pitchFamily="2" charset="2"/>
                  <a:buChar char="Ø"/>
                  <a:defRPr/>
                </a:pPr>
                <a:r>
                  <a:rPr lang="en-US" altLang="zh-CN" sz="3600" b="1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SGD</a:t>
                </a:r>
                <a:r>
                  <a:rPr lang="en-US" altLang="zh-CN" sz="3600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 is a special case with linear model, other popular ones are stochastic </a:t>
                </a:r>
                <a:r>
                  <a:rPr lang="en-US" altLang="zh-CN" sz="3600" kern="0" dirty="0" err="1">
                    <a:ea typeface="宋体" panose="02010600030101010101" pitchFamily="2" charset="-122"/>
                    <a:cs typeface="Times New Roman" panose="02020603050405020304" pitchFamily="18" charset="0"/>
                  </a:rPr>
                  <a:t>prox</a:t>
                </a:r>
                <a:r>
                  <a:rPr lang="en-US" altLang="zh-CN" sz="3600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-linear (</a:t>
                </a:r>
                <a:r>
                  <a:rPr lang="en-US" altLang="zh-CN" sz="3600" b="1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SPL</a:t>
                </a:r>
                <a:r>
                  <a:rPr lang="en-US" altLang="zh-CN" sz="3600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) and stochastic proximal point (</a:t>
                </a:r>
                <a:r>
                  <a:rPr lang="en-US" altLang="zh-CN" sz="3600" b="1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SPP</a:t>
                </a:r>
                <a:r>
                  <a:rPr lang="en-US" altLang="zh-CN" sz="3600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)</a:t>
                </a:r>
              </a:p>
              <a:p>
                <a:pPr marL="571500" lvl="0" indent="-571500" defTabSz="914400" fontAlgn="base">
                  <a:spcBef>
                    <a:spcPct val="0"/>
                  </a:spcBef>
                  <a:spcAft>
                    <a:spcPct val="0"/>
                  </a:spcAft>
                  <a:buFont typeface="Wingdings" pitchFamily="2" charset="2"/>
                  <a:buChar char="Ø"/>
                  <a:defRPr/>
                </a:pPr>
                <a:r>
                  <a:rPr lang="en-US" altLang="zh-CN" sz="3600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Davis and </a:t>
                </a:r>
                <a:r>
                  <a:rPr lang="en-US" altLang="zh-CN" sz="3600" kern="0" dirty="0" err="1">
                    <a:ea typeface="宋体" panose="02010600030101010101" pitchFamily="2" charset="-122"/>
                    <a:cs typeface="Times New Roman" panose="02020603050405020304" pitchFamily="18" charset="0"/>
                  </a:rPr>
                  <a:t>Drusvyatskiy</a:t>
                </a:r>
                <a:r>
                  <a:rPr lang="en-US" altLang="zh-CN" sz="3600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 [3], </a:t>
                </a:r>
                <a:r>
                  <a:rPr lang="en-US" altLang="zh-CN" sz="3600" kern="0" dirty="0" err="1">
                    <a:ea typeface="宋体" panose="02010600030101010101" pitchFamily="2" charset="-122"/>
                    <a:cs typeface="Times New Roman" panose="02020603050405020304" pitchFamily="18" charset="0"/>
                  </a:rPr>
                  <a:t>Duchi</a:t>
                </a:r>
                <a:r>
                  <a:rPr lang="en-US" altLang="zh-CN" sz="3600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:r>
                  <a:rPr lang="en-US" altLang="zh-CN" sz="3600" kern="0" dirty="0" err="1">
                    <a:ea typeface="宋体" panose="02010600030101010101" pitchFamily="2" charset="-122"/>
                    <a:cs typeface="Times New Roman" panose="02020603050405020304" pitchFamily="18" charset="0"/>
                  </a:rPr>
                  <a:t>Ruan</a:t>
                </a:r>
                <a:r>
                  <a:rPr lang="en-US" altLang="zh-CN" sz="3600" kern="0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 [5] shows that by choosing the model properly, we can get much more robust performance than SGD</a:t>
                </a:r>
              </a:p>
            </p:txBody>
          </p:sp>
        </mc:Choice>
        <mc:Fallback xmlns="">
          <p:sp>
            <p:nvSpPr>
              <p:cNvPr id="80" name="矩形 42">
                <a:extLst>
                  <a:ext uri="{FF2B5EF4-FFF2-40B4-BE49-F238E27FC236}">
                    <a16:creationId xmlns:a16="http://schemas.microsoft.com/office/drawing/2014/main" id="{F90CB288-9324-D54A-8E15-CC69D57F10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042" y="9983415"/>
                <a:ext cx="15109483" cy="2894960"/>
              </a:xfrm>
              <a:prstGeom prst="rect">
                <a:avLst/>
              </a:prstGeom>
              <a:blipFill>
                <a:blip r:embed="rId7"/>
                <a:stretch>
                  <a:fillRect l="-1092" t="-3493" b="-69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3D6A9503-CA3F-8D42-AD81-ABE725DC5B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162466" y="5026883"/>
            <a:ext cx="9671955" cy="3807637"/>
          </a:xfrm>
          <a:prstGeom prst="rect">
            <a:avLst/>
          </a:prstGeom>
        </p:spPr>
      </p:pic>
      <p:sp>
        <p:nvSpPr>
          <p:cNvPr id="83" name="矩形 50">
            <a:extLst>
              <a:ext uri="{FF2B5EF4-FFF2-40B4-BE49-F238E27FC236}">
                <a16:creationId xmlns:a16="http://schemas.microsoft.com/office/drawing/2014/main" id="{30DF4D04-BC1C-F346-95E6-4880DEE88CAA}"/>
              </a:ext>
            </a:extLst>
          </p:cNvPr>
          <p:cNvSpPr/>
          <p:nvPr/>
        </p:nvSpPr>
        <p:spPr>
          <a:xfrm>
            <a:off x="28975195" y="9725810"/>
            <a:ext cx="14133886" cy="846614"/>
          </a:xfrm>
          <a:prstGeom prst="rect">
            <a:avLst/>
          </a:prstGeom>
          <a:solidFill>
            <a:srgbClr val="329DFC"/>
          </a:solidFill>
          <a:ln>
            <a:solidFill>
              <a:srgbClr val="329D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4935" indent="-129821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2128" indent="-26189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69321" indent="-393976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6514" indent="-52605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25575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950690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5804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600919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914400">
              <a:defRPr/>
            </a:pPr>
            <a:r>
              <a:rPr kumimoji="1" lang="en-US" altLang="zh-CN" sz="5197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  <a:endParaRPr kumimoji="1" lang="zh-CN" altLang="en-US" sz="5197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9BBDB2-6FC4-9E44-B974-0C8C5253AE4F}"/>
              </a:ext>
            </a:extLst>
          </p:cNvPr>
          <p:cNvSpPr txBox="1"/>
          <p:nvPr/>
        </p:nvSpPr>
        <p:spPr>
          <a:xfrm>
            <a:off x="689726" y="16463940"/>
            <a:ext cx="14083374" cy="286232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The first study to show that SMOD enjoys linear speedup by minibatching for </a:t>
            </a:r>
            <a:r>
              <a:rPr lang="en-US" sz="3600" i="1" dirty="0"/>
              <a:t>non-smooth and non-convex </a:t>
            </a:r>
            <a:r>
              <a:rPr lang="en-US" sz="3600" dirty="0"/>
              <a:t>problems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A new extrapolated model-based method by incorporating a Polyak-type momentum term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Improved convergence rates in the convex setting (see appendix)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7FC32C-E787-CD4E-A0E8-E894B5E6B5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0351" y="19395796"/>
            <a:ext cx="13445853" cy="4979615"/>
          </a:xfrm>
          <a:prstGeom prst="rect">
            <a:avLst/>
          </a:prstGeom>
        </p:spPr>
      </p:pic>
      <p:sp>
        <p:nvSpPr>
          <p:cNvPr id="84" name="矩形 40">
            <a:extLst>
              <a:ext uri="{FF2B5EF4-FFF2-40B4-BE49-F238E27FC236}">
                <a16:creationId xmlns:a16="http://schemas.microsoft.com/office/drawing/2014/main" id="{2827142E-4868-E546-9407-108DB70A92DF}"/>
              </a:ext>
            </a:extLst>
          </p:cNvPr>
          <p:cNvSpPr/>
          <p:nvPr/>
        </p:nvSpPr>
        <p:spPr>
          <a:xfrm>
            <a:off x="15663586" y="8815370"/>
            <a:ext cx="11784120" cy="819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724" b="1" i="0" u="none" strike="noStrike" kern="0" cap="none" spc="0" normalizeH="0" baseline="0" noProof="0" dirty="0">
                <a:ln>
                  <a:noFill/>
                </a:ln>
                <a:solidFill>
                  <a:srgbClr val="329DFC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Key insight: stability of proxima</a:t>
            </a:r>
            <a:r>
              <a:rPr lang="en-US" altLang="zh-CN" sz="4724" b="1" kern="0" dirty="0">
                <a:solidFill>
                  <a:srgbClr val="329DF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 mapping</a:t>
            </a:r>
            <a:endParaRPr kumimoji="0" lang="en-US" altLang="zh-CN" sz="4724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D80AD52-7969-714B-AEB7-EE4032A91D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2763" y="5015558"/>
            <a:ext cx="6941027" cy="120032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C1E5F73-B2F8-D04E-8757-F6156F758E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038636" y="16213296"/>
            <a:ext cx="10477171" cy="443845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66A01A8-DCEE-2C4E-8641-8AC29FCCD53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798760" y="10599911"/>
            <a:ext cx="4776377" cy="124756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E93D7DE-9EAD-2E48-B5EF-001A65BA4A8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473129" y="12023951"/>
            <a:ext cx="12422627" cy="346606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3658529-1B72-4A46-84F5-5ADC928EFAA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9633528" y="15417159"/>
            <a:ext cx="12315703" cy="6509293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7C53EABF-1BF5-884A-966F-9160D4D57C35}"/>
              </a:ext>
            </a:extLst>
          </p:cNvPr>
          <p:cNvGrpSpPr/>
          <p:nvPr/>
        </p:nvGrpSpPr>
        <p:grpSpPr>
          <a:xfrm>
            <a:off x="15754560" y="9651052"/>
            <a:ext cx="12789404" cy="1754326"/>
            <a:chOff x="15722818" y="10892754"/>
            <a:chExt cx="12789404" cy="1754326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FA74AFFC-DDCF-6D49-A53B-DD468A0ACA0F}"/>
                    </a:ext>
                  </a:extLst>
                </p:cNvPr>
                <p:cNvSpPr txBox="1"/>
                <p:nvPr/>
              </p:nvSpPr>
              <p:spPr>
                <a:xfrm>
                  <a:off x="15722818" y="10892754"/>
                  <a:ext cx="12789404" cy="1754326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/>
                    <a:t>Lemma</a:t>
                  </a:r>
                  <a:r>
                    <a:rPr lang="en-US" sz="3600" dirty="0"/>
                    <a:t>: In Algorithm 1, we have</a:t>
                  </a:r>
                </a:p>
                <a:p>
                  <a:endParaRPr lang="en-US" sz="3600" dirty="0"/>
                </a:p>
                <a:p>
                  <a:r>
                    <a:rPr lang="en-US" sz="3600" dirty="0"/>
                    <a:t>where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3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3600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a14:m>
                  <a:r>
                    <a:rPr lang="en-US" sz="3600" dirty="0"/>
                    <a:t> is the </a:t>
                  </a:r>
                  <a14:m>
                    <m:oMath xmlns:m="http://schemas.openxmlformats.org/officeDocument/2006/math">
                      <m:r>
                        <a:rPr lang="en-US" sz="3600" i="1">
                          <a:latin typeface="Cambria Math" panose="02040503050406030204" pitchFamily="18" charset="0"/>
                        </a:rPr>
                        <m:t>𝜎</m:t>
                      </m:r>
                    </m:oMath>
                  </a14:m>
                  <a:r>
                    <a:rPr lang="el-GR" sz="3600" dirty="0"/>
                    <a:t>-</a:t>
                  </a:r>
                  <a:r>
                    <a:rPr lang="en-US" sz="3600" dirty="0"/>
                    <a:t>algebra generating </a:t>
                  </a:r>
                  <a14:m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lang="en-US" sz="3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6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 dirty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3600" i="1" dirty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3600" i="1" dirty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3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600" i="1" dirty="0">
                          <a:latin typeface="Cambria Math" panose="02040503050406030204" pitchFamily="18" charset="0"/>
                        </a:rPr>
                        <m:t>1≤</m:t>
                      </m:r>
                      <m:r>
                        <a:rPr lang="en-US" sz="3600" i="1" dirty="0" err="1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3600" i="1" dirty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3600" i="1" dirty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3600" i="1" dirty="0">
                          <a:latin typeface="Cambria Math" panose="02040503050406030204" pitchFamily="18" charset="0"/>
                        </a:rPr>
                        <m:t>−1 </m:t>
                      </m:r>
                    </m:oMath>
                  </a14:m>
                  <a:r>
                    <a:rPr lang="en-US" sz="3600" dirty="0"/>
                    <a:t>.</a:t>
                  </a:r>
                  <a:endParaRPr lang="en-CN" sz="3600" dirty="0"/>
                </a:p>
              </p:txBody>
            </p:sp>
          </mc:Choice>
          <mc:Fallback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FA74AFFC-DDCF-6D49-A53B-DD468A0ACA0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722818" y="10892754"/>
                  <a:ext cx="12789404" cy="1754326"/>
                </a:xfrm>
                <a:prstGeom prst="rect">
                  <a:avLst/>
                </a:prstGeom>
                <a:blipFill>
                  <a:blip r:embed="rId15"/>
                  <a:stretch>
                    <a:fillRect l="-1488" t="-5000" b="-1142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N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A3C4C4F-9266-7842-A975-1528A0D26F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6936034" y="11334622"/>
              <a:ext cx="10548031" cy="802568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51DC94-6998-BF4D-9069-70513253F9BE}"/>
              </a:ext>
            </a:extLst>
          </p:cNvPr>
          <p:cNvGrpSpPr/>
          <p:nvPr/>
        </p:nvGrpSpPr>
        <p:grpSpPr>
          <a:xfrm>
            <a:off x="15754560" y="11475920"/>
            <a:ext cx="12789404" cy="2308324"/>
            <a:chOff x="15722818" y="13255812"/>
            <a:chExt cx="12789404" cy="2308324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03BE50CE-8229-844C-A6CD-B1E7661AED5C}"/>
                    </a:ext>
                  </a:extLst>
                </p:cNvPr>
                <p:cNvSpPr txBox="1"/>
                <p:nvPr/>
              </p:nvSpPr>
              <p:spPr>
                <a:xfrm>
                  <a:off x="15722818" y="13255812"/>
                  <a:ext cx="12789404" cy="2308324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/>
                    <a:t>Theorem</a:t>
                  </a:r>
                  <a:r>
                    <a:rPr lang="en-US" sz="3600" dirty="0"/>
                    <a:t>: Let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a14:m>
                  <a:r>
                    <a:rPr lang="en-US" sz="3600" dirty="0"/>
                    <a:t> be an index chosen in </a:t>
                  </a:r>
                  <a14:m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{1,2,…,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a14:m>
                  <a:r>
                    <a:rPr lang="en-US" sz="3600" dirty="0"/>
                    <a:t> uniformly at random, then </a:t>
                  </a:r>
                </a:p>
                <a:p>
                  <a:endParaRPr lang="en-US" sz="3600" dirty="0"/>
                </a:p>
                <a:p>
                  <a:endParaRPr lang="en-US" sz="3600" dirty="0"/>
                </a:p>
              </p:txBody>
            </p:sp>
          </mc:Choice>
          <mc:Fallback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03BE50CE-8229-844C-A6CD-B1E7661AED5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722818" y="13255812"/>
                  <a:ext cx="12789404" cy="2308324"/>
                </a:xfrm>
                <a:prstGeom prst="rect">
                  <a:avLst/>
                </a:prstGeom>
                <a:blipFill>
                  <a:blip r:embed="rId17"/>
                  <a:stretch>
                    <a:fillRect l="-1488" t="-382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N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1BD3E4D-08D3-2347-BD5A-523E5801C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6915415" y="14220924"/>
              <a:ext cx="10922067" cy="1113764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098A9DC-1827-394A-8F1E-26158873A090}"/>
              </a:ext>
            </a:extLst>
          </p:cNvPr>
          <p:cNvGrpSpPr/>
          <p:nvPr/>
        </p:nvGrpSpPr>
        <p:grpSpPr>
          <a:xfrm>
            <a:off x="15754560" y="13986375"/>
            <a:ext cx="12879271" cy="1754326"/>
            <a:chOff x="15632951" y="16218015"/>
            <a:chExt cx="12879271" cy="1754326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6BE17E73-CBCE-474B-9400-B9438BA2B6C0}"/>
                    </a:ext>
                  </a:extLst>
                </p:cNvPr>
                <p:cNvSpPr txBox="1"/>
                <p:nvPr/>
              </p:nvSpPr>
              <p:spPr>
                <a:xfrm>
                  <a:off x="15632951" y="16218015"/>
                  <a:ext cx="12879271" cy="175432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/>
                    <a:t>Remark</a:t>
                  </a:r>
                  <a:r>
                    <a:rPr lang="en-US" sz="3600" dirty="0"/>
                    <a:t>: To obtain an iterate whose expected gradient norm is than </a:t>
                  </a:r>
                  <a14:m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𝜀</m:t>
                      </m:r>
                    </m:oMath>
                  </a14:m>
                  <a:r>
                    <a:rPr lang="el-GR" sz="3600" dirty="0"/>
                    <a:t>, </a:t>
                  </a:r>
                  <a:r>
                    <a:rPr lang="en-US" sz="3600" dirty="0"/>
                    <a:t>the total iteration count is</a:t>
                  </a:r>
                </a:p>
                <a:p>
                  <a:endParaRPr lang="en-US" sz="3600" dirty="0"/>
                </a:p>
              </p:txBody>
            </p:sp>
          </mc:Choice>
          <mc:Fallback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6BE17E73-CBCE-474B-9400-B9438BA2B6C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32951" y="16218015"/>
                  <a:ext cx="12879271" cy="1754326"/>
                </a:xfrm>
                <a:prstGeom prst="rect">
                  <a:avLst/>
                </a:prstGeom>
                <a:blipFill>
                  <a:blip r:embed="rId19"/>
                  <a:stretch>
                    <a:fillRect l="-1478" t="-5755" r="-690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CN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CFFD3E2-A00B-054E-9D33-AC00053D8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21222293" y="16665782"/>
              <a:ext cx="6223748" cy="771539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6916873-F68C-D941-AFE0-CE7FE6936CFF}"/>
              </a:ext>
            </a:extLst>
          </p:cNvPr>
          <p:cNvGrpSpPr/>
          <p:nvPr/>
        </p:nvGrpSpPr>
        <p:grpSpPr>
          <a:xfrm>
            <a:off x="15871410" y="20772674"/>
            <a:ext cx="12789404" cy="1754326"/>
            <a:chOff x="15836564" y="20389528"/>
            <a:chExt cx="12789404" cy="1754326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A7DBE89-79C1-7846-BC7C-4F6930427A10}"/>
                </a:ext>
              </a:extLst>
            </p:cNvPr>
            <p:cNvSpPr txBox="1"/>
            <p:nvPr/>
          </p:nvSpPr>
          <p:spPr>
            <a:xfrm>
              <a:off x="15836564" y="20389528"/>
              <a:ext cx="12789404" cy="175432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600" b="1" dirty="0"/>
                <a:t>Theorem</a:t>
              </a:r>
              <a:r>
                <a:rPr lang="en-US" sz="3600" dirty="0"/>
                <a:t>: For Algorithm 2, we have </a:t>
              </a:r>
            </a:p>
            <a:p>
              <a:endParaRPr lang="en-US" sz="3600" dirty="0"/>
            </a:p>
            <a:p>
              <a:endParaRPr lang="en-US" sz="3600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A3B3463-2FA9-E144-9CB4-85CA09B49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7346704" y="20895312"/>
              <a:ext cx="9283838" cy="111267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F0694A8-93E2-D54E-A3DE-65A801DF39BD}"/>
                  </a:ext>
                </a:extLst>
              </p:cNvPr>
              <p:cNvSpPr txBox="1"/>
              <p:nvPr/>
            </p:nvSpPr>
            <p:spPr>
              <a:xfrm>
                <a:off x="15787756" y="22719725"/>
                <a:ext cx="13086102" cy="14938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3600" b="1" dirty="0"/>
                  <a:t>Remark</a:t>
                </a:r>
                <a:r>
                  <a:rPr lang="en-US" sz="3600" dirty="0"/>
                  <a:t>: This rate can be further improved to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den>
                        </m:f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sz="3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3600" b="0" i="1" smtClean="0">
                                    <a:latin typeface="Cambria Math" panose="02040503050406030204" pitchFamily="18" charset="0"/>
                                  </a:rPr>
                                  <m:t>𝑚𝐾</m:t>
                                </m:r>
                              </m:e>
                            </m:rad>
                          </m:den>
                        </m:f>
                      </m:e>
                    </m:d>
                  </m:oMath>
                </a14:m>
                <a:r>
                  <a:rPr lang="en-US" sz="3600" dirty="0"/>
                  <a:t> for  minibatch extrapolated SMOD.</a:t>
                </a:r>
              </a:p>
            </p:txBody>
          </p:sp>
        </mc:Choice>
        <mc:Fallback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F0694A8-93E2-D54E-A3DE-65A801DF39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87756" y="22719725"/>
                <a:ext cx="13086102" cy="1493870"/>
              </a:xfrm>
              <a:prstGeom prst="rect">
                <a:avLst/>
              </a:prstGeom>
              <a:blipFill>
                <a:blip r:embed="rId22"/>
                <a:stretch>
                  <a:fillRect l="-1455" b="-1428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>
            <a:extLst>
              <a:ext uri="{FF2B5EF4-FFF2-40B4-BE49-F238E27FC236}">
                <a16:creationId xmlns:a16="http://schemas.microsoft.com/office/drawing/2014/main" id="{145C9690-203B-3447-8D16-67E7E2DBA731}"/>
              </a:ext>
            </a:extLst>
          </p:cNvPr>
          <p:cNvSpPr txBox="1"/>
          <p:nvPr/>
        </p:nvSpPr>
        <p:spPr>
          <a:xfrm>
            <a:off x="29322535" y="11359125"/>
            <a:ext cx="5488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(See the paper for more details)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D5FE92AB-7E60-CA42-89A5-14965266B08C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9310241" y="5899716"/>
            <a:ext cx="13595374" cy="2331765"/>
          </a:xfrm>
          <a:prstGeom prst="rect">
            <a:avLst/>
          </a:prstGeom>
        </p:spPr>
      </p:pic>
      <p:sp>
        <p:nvSpPr>
          <p:cNvPr id="65" name="矩形 50">
            <a:extLst>
              <a:ext uri="{FF2B5EF4-FFF2-40B4-BE49-F238E27FC236}">
                <a16:creationId xmlns:a16="http://schemas.microsoft.com/office/drawing/2014/main" id="{C5BEA767-758A-3643-AC7E-AE70D19E793D}"/>
              </a:ext>
            </a:extLst>
          </p:cNvPr>
          <p:cNvSpPr/>
          <p:nvPr/>
        </p:nvSpPr>
        <p:spPr>
          <a:xfrm>
            <a:off x="28921578" y="3894239"/>
            <a:ext cx="14253852" cy="950400"/>
          </a:xfrm>
          <a:prstGeom prst="rect">
            <a:avLst/>
          </a:prstGeom>
          <a:solidFill>
            <a:srgbClr val="329DFC"/>
          </a:solidFill>
          <a:ln>
            <a:solidFill>
              <a:srgbClr val="329D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4935" indent="-129821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2128" indent="-26189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69321" indent="-393976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6514" indent="-52605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25575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950690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275804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600919" algn="l" defTabSz="65023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914400">
              <a:defRPr/>
            </a:pPr>
            <a:r>
              <a:rPr kumimoji="1" lang="en-US" altLang="zh-CN" sz="5197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Convex optimization (appendix)</a:t>
            </a:r>
            <a:endParaRPr kumimoji="1" lang="zh-CN" altLang="en-US" sz="5197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A33BD075-965A-6A4F-BA8A-29AD6E2B162E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9733049" y="8325452"/>
            <a:ext cx="12349602" cy="1398068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3A239E93-03B4-C34D-815B-C5BA011E5EA1}"/>
              </a:ext>
            </a:extLst>
          </p:cNvPr>
          <p:cNvSpPr txBox="1"/>
          <p:nvPr/>
        </p:nvSpPr>
        <p:spPr>
          <a:xfrm>
            <a:off x="29380580" y="5020781"/>
            <a:ext cx="1294241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defTabSz="914400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Ø"/>
              <a:defRPr/>
            </a:pPr>
            <a:r>
              <a:rPr lang="en-US" altLang="zh-CN" sz="4000" kern="0" dirty="0">
                <a:solidFill>
                  <a:prstClr val="black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Both Polyak and </a:t>
            </a:r>
            <a:r>
              <a:rPr lang="en-US" altLang="zh-CN" sz="4000" kern="0" dirty="0" err="1">
                <a:solidFill>
                  <a:prstClr val="black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Nesterov</a:t>
            </a:r>
            <a:r>
              <a:rPr lang="en-US" altLang="zh-CN" sz="4000" kern="0" dirty="0">
                <a:solidFill>
                  <a:prstClr val="black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 type momentum are considered</a:t>
            </a:r>
            <a:endParaRPr lang="en-US" altLang="zh-CN" sz="4000" kern="0" dirty="0"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831A2B8-E83F-A04C-89B1-7425316704E4}"/>
              </a:ext>
            </a:extLst>
          </p:cNvPr>
          <p:cNvSpPr txBox="1"/>
          <p:nvPr/>
        </p:nvSpPr>
        <p:spPr>
          <a:xfrm>
            <a:off x="29106306" y="21806873"/>
            <a:ext cx="14140500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0157" lvl="0" algn="just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kern="0" dirty="0">
                <a:solidFill>
                  <a:srgbClr val="329DF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r>
              <a:rPr lang="en-US" altLang="zh-CN" sz="3600" b="1" kern="0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pPr marL="340157" lvl="0" algn="just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600" kern="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Qi Deng and </a:t>
            </a:r>
            <a:r>
              <a:rPr lang="en-US" altLang="zh-CN" sz="3600" kern="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Wenzhi</a:t>
            </a:r>
            <a:r>
              <a:rPr lang="en-US" altLang="zh-CN" sz="3600" kern="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Gao. "Minibatch and Momentum Model-based Methods for Stochastic Non-smooth Non-convex Optimization." Accepted to NeurIPS 2021</a:t>
            </a:r>
            <a:endParaRPr kumimoji="0" lang="en-US" altLang="zh-CN" sz="3600" b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62875"/>
      </p:ext>
    </p:extLst>
  </p:cSld>
  <p:clrMapOvr>
    <a:masterClrMapping/>
  </p:clrMapOvr>
</p:sld>
</file>

<file path=ppt/theme/theme1.xml><?xml version="1.0" encoding="utf-8"?>
<a:theme xmlns:a="http://schemas.openxmlformats.org/drawingml/2006/main" name="1_第一PPT，www.1ppt.com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654</TotalTime>
  <Words>399</Words>
  <Application>Microsoft Macintosh PowerPoint</Application>
  <PresentationFormat>Custom</PresentationFormat>
  <Paragraphs>39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等线</vt:lpstr>
      <vt:lpstr>Microsoft YaHei</vt:lpstr>
      <vt:lpstr>Microsoft YaHei</vt:lpstr>
      <vt:lpstr>Arial</vt:lpstr>
      <vt:lpstr>Calibri</vt:lpstr>
      <vt:lpstr>Calibri Light</vt:lpstr>
      <vt:lpstr>Cambria Math</vt:lpstr>
      <vt:lpstr>Times New Roman</vt:lpstr>
      <vt:lpstr>Wingdings</vt:lpstr>
      <vt:lpstr>1_第一PPT，www.1ppt.com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Jiang Minqi</dc:creator>
  <cp:lastModifiedBy>Deng Qi</cp:lastModifiedBy>
  <cp:revision>141</cp:revision>
  <dcterms:created xsi:type="dcterms:W3CDTF">2021-06-18T04:05:20Z</dcterms:created>
  <dcterms:modified xsi:type="dcterms:W3CDTF">2021-10-08T09:29:26Z</dcterms:modified>
</cp:coreProperties>
</file>

<file path=docProps/thumbnail.jpeg>
</file>